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70" r:id="rId6"/>
    <p:sldId id="269" r:id="rId7"/>
    <p:sldId id="271" r:id="rId8"/>
    <p:sldId id="272" r:id="rId9"/>
    <p:sldId id="273" r:id="rId10"/>
    <p:sldId id="274" r:id="rId11"/>
    <p:sldId id="276" r:id="rId12"/>
    <p:sldId id="277" r:id="rId13"/>
    <p:sldId id="278" r:id="rId14"/>
    <p:sldId id="279" r:id="rId15"/>
    <p:sldId id="281" r:id="rId16"/>
    <p:sldId id="275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234" y="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64DA8-8B39-4C2F-9B7B-7B274CED4C3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5084564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66669-D0A2-47DC-B1CB-43BB779A6C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1272544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1671A4-9F91-4808-8BB7-E547D2E707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8258101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11BED-1917-42C8-8669-CF926ED77CF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009493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C9DA2-81DB-42BE-8586-E2ED377FFF8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0946756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38BC4-DCA6-4D90-8375-9E44BD51D4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18750251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41A21E-59F5-4485-8390-DD21EA126E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813779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94AA71-1BE2-4B75-BDA1-8CDFFFCB96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1786763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70200-710E-4B45-9FEB-01E93D09CD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0246093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E7F071-FD2B-48FC-8343-EA034DC8F6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5489708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D7236-9C7C-4C91-8D5A-5987A2243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86395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0891F21-3015-4F74-A308-6761A66D48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463823"/>
            <a:ext cx="7839635" cy="9778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714356"/>
            <a:ext cx="72442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Информационно-поисковая и информационно-справочная системы обучения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Прямоугольник 2"/>
          <p:cNvSpPr>
            <a:spLocks noChangeArrowheads="1"/>
          </p:cNvSpPr>
          <p:nvPr/>
        </p:nvSpPr>
        <p:spPr bwMode="auto">
          <a:xfrm>
            <a:off x="1071538" y="2428868"/>
            <a:ext cx="7634242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План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Понятие информационно-поисковой системы.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Виды поисковых средств в Интернете. 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Характеристика поисковой системы Интернета. Информационно-поисковый язык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Справочно-правовые системы: понятие, назначение. </a:t>
            </a:r>
            <a:endParaRPr lang="ru-RU" sz="28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ru-RU" sz="280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Информационные справочные системы </a:t>
            </a:r>
            <a:endParaRPr lang="ru-RU" sz="28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ru-RU" sz="280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35088" y="642918"/>
            <a:ext cx="82089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3. Характеристика поисковой системы Интернета. Информационно-поисковый язык.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714488"/>
            <a:ext cx="85358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Информационно-поисковый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язык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(ИПЯ) – формальный язык, предназначенный для описания содержания документов, хранящихся в ИПС, и запроса.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Информационно-поисковые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языки представляют собой знаковые системы со своим алфавитом, лексикой, грамматикой и правилами пользования.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специфике ИПЯ каждой поисковой системы, особенно о его «синтаксисе» (т.е. о правилах сочетания ключевых слов, вводимых в строку поиска) можно узнать на отдельных вкладках соответствующей поисковой системы.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Например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в Яндекс такая вкладка называется «Помощь – Как искать».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1357298"/>
            <a:ext cx="81066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Процедура описания документа на ИПЯ называется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индексированием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результате индексирования каждому документу приписывается его формальное описание –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поисковый образ документа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Аналогичным образом индексируется и запрос, которому приписывается поисковый образ запроса или 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поисковое предписание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Алгоритмы информационного поиска основаны на сравнении поискового предписания с поисковым образом запроса.</a:t>
            </a:r>
          </a:p>
        </p:txBody>
      </p:sp>
    </p:spTree>
    <p:extLst>
      <p:ext uri="{BB962C8B-B14F-4D97-AF65-F5344CB8AC3E}">
        <p14:creationId xmlns:p14="http://schemas.microsoft.com/office/powerpoint/2010/main" xmlns="" val="3134287610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7158" y="1071546"/>
            <a:ext cx="86073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Степень соответствия документа запросу задается категорией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релевантности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этом в процессе информационного поиска можно получить в выдаче значительный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информационный шум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множество документов, формально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релевантных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но не являющихся релевантными по смыслу.</a:t>
            </a:r>
          </a:p>
          <a:p>
            <a:pPr indent="457200"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Чтобы получить меньше информационного шума, пользователю следует уточнять свой запрос, используя для этого дополнительные настройки поисковой системы. Так, в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нажав вкладку «Расширенный поиск», можно задать поиск целых словосочетаний (а не отдельных составляющих их слов), ограничить язык выдачи, дату создания документа, часть документа, в которой используется слово, формат документа и т.д. Такие манипуляции увеличивают вероятность нахождения нужной информации уже в самом начале выдаваемого списка.</a:t>
            </a:r>
          </a:p>
        </p:txBody>
      </p:sp>
    </p:spTree>
    <p:extLst>
      <p:ext uri="{BB962C8B-B14F-4D97-AF65-F5344CB8AC3E}">
        <p14:creationId xmlns:p14="http://schemas.microsoft.com/office/powerpoint/2010/main" xmlns="" val="3793366376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16632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Результаты поиска могут характеризоваться с двух точек зрения: полноты и точности. </a:t>
            </a:r>
            <a:r>
              <a:rPr lang="ru-RU" sz="2400" b="1" i="1" dirty="0"/>
              <a:t>Полнотой поиска </a:t>
            </a:r>
            <a:r>
              <a:rPr lang="ru-RU" sz="2400" dirty="0"/>
              <a:t>(англ. </a:t>
            </a:r>
            <a:r>
              <a:rPr lang="ru-RU" sz="2400" i="1" dirty="0" err="1"/>
              <a:t>Recall</a:t>
            </a:r>
            <a:r>
              <a:rPr lang="ru-RU" sz="2400" i="1" dirty="0"/>
              <a:t>) </a:t>
            </a:r>
            <a:r>
              <a:rPr lang="ru-RU" sz="2400" dirty="0"/>
              <a:t>называется мера, вычисляемая как отношение количества выданных релевантных документов к общему числу релевантных документов, содержащихся в информационном массиве. </a:t>
            </a:r>
            <a:r>
              <a:rPr lang="ru-RU" sz="2400" b="1" i="1" dirty="0"/>
              <a:t>Точность поиска </a:t>
            </a:r>
            <a:r>
              <a:rPr lang="ru-RU" sz="2400" dirty="0"/>
              <a:t>(англ. </a:t>
            </a:r>
            <a:r>
              <a:rPr lang="ru-RU" sz="2400" i="1" dirty="0" err="1"/>
              <a:t>Precision</a:t>
            </a:r>
            <a:r>
              <a:rPr lang="ru-RU" sz="2400" i="1" dirty="0"/>
              <a:t>) – </a:t>
            </a:r>
            <a:r>
              <a:rPr lang="ru-RU" sz="2400" dirty="0"/>
              <a:t>это отношение количества выданных релевантных документов к общему числу документов в выдаче.</a:t>
            </a:r>
          </a:p>
          <a:p>
            <a:r>
              <a:rPr lang="ru-RU" sz="2400" dirty="0"/>
              <a:t>Составить представление о полноте и точности поиска можно, сравнивая выдачи разных поисковых систем. При четком определении ключевых слов запроса и их синтаксической связи значения полноты и точности поиска будут стремиться к единице, т.е. к минимуму релевантных документов, что облегчает выбор человеком нужного результата поиска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374218278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611188" y="476250"/>
            <a:ext cx="8532812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/>
              <a:t>Справочно-правовые системы (информационно-правовые системы</a:t>
            </a:r>
            <a:r>
              <a:rPr lang="ru-RU" b="0" dirty="0"/>
              <a:t>) (СПС) - это особый класс компьютерных баз данных, содержащих тексты указов, постановлений и решений различных государственных органов</a:t>
            </a:r>
            <a:r>
              <a:rPr lang="ru-RU" dirty="0"/>
              <a:t> </a:t>
            </a: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684213" y="1484313"/>
            <a:ext cx="8208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Основным назначением справочно-правовых систем</a:t>
            </a:r>
            <a:r>
              <a:rPr lang="ru-RU" b="0" dirty="0"/>
              <a:t> является формирование информационной основы для принятия управленческих решений, обеспечения хозяйствующих субъектов достоверной и полной нормативной и иной информацией. 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84213" y="3500438"/>
            <a:ext cx="83518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Справочно-правовые системы представляют собой доступный и эффективный инструмент для ежедневной работы с правовой информацией, что позволяют специалисту экономить время. 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684213" y="2636838"/>
            <a:ext cx="83518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0"/>
              <a:t>Кроме нормативных документов СПС содержат: </a:t>
            </a:r>
            <a:r>
              <a:rPr lang="ru-RU" b="0" i="1"/>
              <a:t>консультации специалистов по праву, бухгалтерскому и налоговому учету, судебные решения, типовые формы деловых документов и др. 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84213" y="4508500"/>
            <a:ext cx="83518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ru-RU" dirty="0"/>
              <a:t>Свойства СПС:</a:t>
            </a:r>
          </a:p>
          <a:p>
            <a:pPr marL="342900" indent="-342900">
              <a:buFontTx/>
              <a:buAutoNum type="arabicParenR"/>
            </a:pPr>
            <a:r>
              <a:rPr lang="ru-RU" b="0" dirty="0"/>
              <a:t>Возможность работы с огромными массивами текстовой информации </a:t>
            </a:r>
          </a:p>
          <a:p>
            <a:pPr marL="342900" indent="-342900">
              <a:buFontTx/>
              <a:buAutoNum type="arabicParenR"/>
            </a:pPr>
            <a:r>
              <a:rPr lang="ru-RU" b="0" dirty="0"/>
              <a:t> Использование в СПС специальных поисковых программных средств, что позволяет осуществлять поиск в режиме реального времени по всей информационной базе </a:t>
            </a:r>
          </a:p>
          <a:p>
            <a:pPr marL="342900" indent="-342900">
              <a:buFontTx/>
              <a:buAutoNum type="arabicParenR"/>
            </a:pPr>
            <a:r>
              <a:rPr lang="ru-RU" b="0" dirty="0"/>
              <a:t>Возможность работы СПС с использованием телекоммуникационных средств (обновление по локальным и глобальным сетям)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4213" y="142852"/>
            <a:ext cx="8459787" cy="603250"/>
          </a:xfrm>
          <a:prstGeom prst="rect">
            <a:avLst/>
          </a:prstGeom>
        </p:spPr>
        <p:txBody>
          <a:bodyPr/>
          <a:lstStyle/>
          <a:p>
            <a:pPr marL="800100" marR="0" lvl="0" indent="-80010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4.Справочно-правовые системы: понятие, назначение.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Verdana" pitchFamily="34" charset="0"/>
                <a:ea typeface="+mj-ea"/>
                <a:cs typeface="+mj-cs"/>
              </a:rPr>
              <a:t> </a:t>
            </a:r>
            <a:endParaRPr kumimoji="0" lang="ru-RU" sz="1800" b="1" i="0" u="sng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84213" y="642918"/>
            <a:ext cx="8459787" cy="487363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800100" marR="0" lvl="0" indent="-80010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5. Информационные справочные системы</a:t>
            </a:r>
            <a:r>
              <a:rPr kumimoji="0" lang="ru-RU" sz="2400" b="0" i="0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ru-RU" sz="2400" b="1" i="0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14282" y="1071546"/>
            <a:ext cx="864076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 algn="just"/>
            <a:r>
              <a:rPr lang="ru-RU" b="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Компьютерная информационно-правовая система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 - это программный комплекс, включающий в себя массив правовой информации и программные инструменты, позволяющие специалисту работать с этим массивом информации (производить поиск конкретных документов, формировать подборки необходимых документов)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42844" y="2500306"/>
            <a:ext cx="885828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7200" algn="just"/>
            <a:r>
              <a:rPr lang="ru-RU" b="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Основные преимущества компьютерных ИСС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457200" algn="just">
              <a:buFontTx/>
              <a:buAutoNum type="arabicPeriod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Использование технологии гипертекстовых ссылок позволяет осуществлять переходы между документами и устанавливать логические связи между ними </a:t>
            </a:r>
          </a:p>
          <a:p>
            <a:pPr indent="457200" algn="just">
              <a:buFontTx/>
              <a:buAutoNum type="arabicPeriod"/>
            </a:pPr>
            <a:r>
              <a:rPr lang="ru-RU" b="0" dirty="0" err="1">
                <a:latin typeface="Times New Roman" pitchFamily="18" charset="0"/>
                <a:cs typeface="Times New Roman" pitchFamily="18" charset="0"/>
              </a:rPr>
              <a:t>Полнотекстный</a:t>
            </a:r>
            <a:r>
              <a:rPr lang="ru-RU" b="0" dirty="0">
                <a:latin typeface="Times New Roman" pitchFamily="18" charset="0"/>
                <a:cs typeface="Times New Roman" pitchFamily="18" charset="0"/>
              </a:rPr>
              <a:t> поиск по всему тексту информационной базы </a:t>
            </a:r>
          </a:p>
          <a:p>
            <a:pPr indent="457200" algn="just">
              <a:buFontTx/>
              <a:buAutoNum type="arabicPeriod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Многооконный режим работы (работа с несколькими документами)</a:t>
            </a:r>
          </a:p>
          <a:p>
            <a:pPr indent="457200" algn="just">
              <a:buFontTx/>
              <a:buAutoNum type="arabicPeriod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Возможность хранения и обработки больших объемов данных</a:t>
            </a:r>
          </a:p>
          <a:p>
            <a:pPr indent="457200" algn="just">
              <a:buFontTx/>
              <a:buAutoNum type="arabicPeriod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Проведение юридической обработки документов (связи, гиперссылки)</a:t>
            </a:r>
          </a:p>
          <a:p>
            <a:pPr indent="457200" algn="just">
              <a:buFontTx/>
              <a:buAutoNum type="arabicPeriod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Различные технологии передачи информации</a:t>
            </a:r>
          </a:p>
          <a:p>
            <a:pPr indent="457200" algn="just">
              <a:buFontTx/>
              <a:buChar char="•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 с удаленной базой (+ не надо обновлять, доступ с разных раб мест, - зависимость от каналов связи, нет всех сервисных возможностей)</a:t>
            </a:r>
          </a:p>
          <a:p>
            <a:pPr indent="457200" algn="just">
              <a:buFontTx/>
              <a:buChar char="•"/>
            </a:pPr>
            <a:r>
              <a:rPr lang="ru-RU" b="0" dirty="0">
                <a:latin typeface="Times New Roman" pitchFamily="18" charset="0"/>
                <a:cs typeface="Times New Roman" pitchFamily="18" charset="0"/>
              </a:rPr>
              <a:t>с локальной базой (необходимо систематическое обновление базы Интернет, диски т .д.)</a:t>
            </a:r>
          </a:p>
          <a:p>
            <a:pPr indent="457200" algn="just"/>
            <a:r>
              <a:rPr lang="ru-RU" b="0" dirty="0">
                <a:latin typeface="Times New Roman" pitchFamily="18" charset="0"/>
                <a:cs typeface="Times New Roman" pitchFamily="18" charset="0"/>
              </a:rPr>
              <a:t>7.  Обновление базы данных (в зависимости от потребностей: ежедневно, еженедельно) С выездом специалиста или по телекоммуникациям</a:t>
            </a:r>
          </a:p>
          <a:p>
            <a:pPr indent="457200" algn="just">
              <a:buFontTx/>
              <a:buChar char="•"/>
            </a:pPr>
            <a:endParaRPr lang="ru-RU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2214554"/>
            <a:ext cx="7129463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714356"/>
            <a:ext cx="810471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1. Понятие информационно-поисковой системы. 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00100" y="2000240"/>
            <a:ext cx="756084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/>
              <a:t>Традиционными </a:t>
            </a:r>
            <a:r>
              <a:rPr lang="ru-RU" sz="2600" b="1" i="1" dirty="0"/>
              <a:t>способами фильтрации и отбора информации </a:t>
            </a:r>
            <a:r>
              <a:rPr lang="ru-RU" sz="2600" dirty="0"/>
              <a:t>человеком являются</a:t>
            </a:r>
            <a:r>
              <a:rPr lang="ru-RU" sz="2600" dirty="0" smtClean="0"/>
              <a:t>:</a:t>
            </a:r>
            <a:endParaRPr lang="ru-RU" sz="2600" dirty="0"/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600" dirty="0"/>
              <a:t>поиск «сверху» (по оглавлению);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600" dirty="0"/>
              <a:t>поиск «снизу» (с помощью различных указателей);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600" dirty="0"/>
              <a:t>поиск с помощью гипертекстовых связей (перекрестных ссылок);</a:t>
            </a:r>
          </a:p>
          <a:p>
            <a:pPr marL="457200" lvl="0" indent="-457200">
              <a:buFont typeface="Wingdings" pitchFamily="2" charset="2"/>
              <a:buChar char="ü"/>
            </a:pPr>
            <a:r>
              <a:rPr lang="ru-RU" sz="2600" dirty="0"/>
              <a:t>полнотекстовый поиск путем просмотра всего текста.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764704"/>
            <a:ext cx="796070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/>
              <a:t>Организация поиска предполагает следующие составляющие и этапы</a:t>
            </a:r>
            <a:r>
              <a:rPr lang="ru-RU" sz="2600" dirty="0" smtClean="0"/>
              <a:t>:</a:t>
            </a:r>
            <a:endParaRPr lang="en-US" sz="2600" dirty="0" smtClean="0"/>
          </a:p>
          <a:p>
            <a:endParaRPr lang="ru-RU" sz="2600" dirty="0"/>
          </a:p>
          <a:p>
            <a:r>
              <a:rPr lang="ru-RU" sz="2600" dirty="0"/>
              <a:t>1) множество документов (текстов или их фрагментов), по которым следует производить поиск;</a:t>
            </a:r>
          </a:p>
          <a:p>
            <a:r>
              <a:rPr lang="ru-RU" sz="2600" dirty="0"/>
              <a:t>2) коммуникативная потребность в информации, выражающаяся в информационном запросе пользователя;</a:t>
            </a:r>
          </a:p>
          <a:p>
            <a:r>
              <a:rPr lang="ru-RU" sz="2600" dirty="0"/>
              <a:t>3) удовлетворение коммуникативной потребности, состоящее в выборе той части текстов исходного массива, которая соответствует информационному запросу.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Прямоугольник 2"/>
          <p:cNvSpPr>
            <a:spLocks noChangeArrowheads="1"/>
          </p:cNvSpPr>
          <p:nvPr/>
        </p:nvSpPr>
        <p:spPr bwMode="auto">
          <a:xfrm>
            <a:off x="857224" y="1000108"/>
            <a:ext cx="7828776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600" i="1" dirty="0" smtClean="0"/>
              <a:t>Информационно-поисковая система </a:t>
            </a:r>
            <a:r>
              <a:rPr lang="ru-RU" sz="2600" dirty="0"/>
              <a:t>(ИПС</a:t>
            </a:r>
            <a:r>
              <a:rPr lang="ru-RU" sz="2600" dirty="0" smtClean="0"/>
              <a:t>)</a:t>
            </a:r>
            <a:r>
              <a:rPr lang="en-US" sz="2600" dirty="0" smtClean="0"/>
              <a:t> - </a:t>
            </a:r>
            <a:r>
              <a:rPr lang="ru-RU" sz="2600" dirty="0" smtClean="0"/>
              <a:t>упорядоченная </a:t>
            </a:r>
            <a:r>
              <a:rPr lang="ru-RU" sz="2600" dirty="0"/>
              <a:t>совокупность документов и информационных технологий, предназначенных для хранения и поиска информации, представленной в виде текстов или их частей (фактов)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3500438"/>
            <a:ext cx="7828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Для экономии усилий человека с 1950-х годов осуществляются попытки создания автоматизированных ИПС. При этом в первых ИПС анализ и описание содержания документов (индексирование) выполнялись вручную, а поиски по этим документам проводились автоматически.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571480"/>
            <a:ext cx="712904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2. Виды поисковых средств в Интернете. </a:t>
            </a:r>
          </a:p>
        </p:txBody>
      </p:sp>
      <p:sp>
        <p:nvSpPr>
          <p:cNvPr id="6149" name="Прямоугольник 4"/>
          <p:cNvSpPr>
            <a:spLocks noChangeArrowheads="1"/>
          </p:cNvSpPr>
          <p:nvPr/>
        </p:nvSpPr>
        <p:spPr bwMode="auto">
          <a:xfrm>
            <a:off x="1142976" y="1714488"/>
            <a:ext cx="7670849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sz="2600" dirty="0" smtClean="0"/>
              <a:t>Знаменитая формула </a:t>
            </a:r>
            <a:r>
              <a:rPr lang="ru-RU" sz="2600" dirty="0"/>
              <a:t>Б. Гейтса «информация на кончиках </a:t>
            </a:r>
            <a:r>
              <a:rPr lang="ru-RU" sz="2600" dirty="0" smtClean="0"/>
              <a:t>пальцев» </a:t>
            </a:r>
            <a:r>
              <a:rPr lang="ru-RU" sz="2600" dirty="0"/>
              <a:t>(</a:t>
            </a:r>
            <a:r>
              <a:rPr lang="en-US" sz="2600" dirty="0"/>
              <a:t>information at your fingertips</a:t>
            </a:r>
            <a:r>
              <a:rPr lang="ru-RU" sz="2600" dirty="0" smtClean="0"/>
              <a:t>).</a:t>
            </a:r>
            <a:endParaRPr lang="ru-RU" sz="2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3068960"/>
            <a:ext cx="7590265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/>
              <a:t>Так, для поиска информации в Интернете служат различные классы поисковых средств</a:t>
            </a:r>
            <a:r>
              <a:rPr lang="ru-RU" sz="2600" dirty="0" smtClean="0"/>
              <a:t>:</a:t>
            </a:r>
            <a:endParaRPr lang="ru-RU" sz="26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600" dirty="0"/>
              <a:t>каталоги </a:t>
            </a:r>
            <a:r>
              <a:rPr lang="ru-RU" sz="2600" i="1" dirty="0"/>
              <a:t>(</a:t>
            </a:r>
            <a:r>
              <a:rPr lang="ru-RU" sz="2600" i="1" dirty="0" err="1"/>
              <a:t>directories</a:t>
            </a:r>
            <a:r>
              <a:rPr lang="ru-RU" sz="2600" i="1" dirty="0"/>
              <a:t>):</a:t>
            </a:r>
            <a:endParaRPr lang="ru-RU" sz="26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600" dirty="0"/>
              <a:t>подборки ссылок </a:t>
            </a:r>
            <a:r>
              <a:rPr lang="ru-RU" sz="2600" i="1" dirty="0"/>
              <a:t>(</a:t>
            </a:r>
            <a:r>
              <a:rPr lang="ru-RU" sz="2600" i="1" dirty="0" err="1"/>
              <a:t>bookmarks</a:t>
            </a:r>
            <a:r>
              <a:rPr lang="ru-RU" sz="2600" i="1" dirty="0"/>
              <a:t>):</a:t>
            </a:r>
            <a:endParaRPr lang="ru-RU" sz="26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600" dirty="0"/>
              <a:t>поисковые машины </a:t>
            </a:r>
            <a:r>
              <a:rPr lang="ru-RU" sz="2600" i="1" dirty="0"/>
              <a:t>(</a:t>
            </a:r>
            <a:r>
              <a:rPr lang="ru-RU" sz="2600" i="1" dirty="0" err="1"/>
              <a:t>search</a:t>
            </a:r>
            <a:r>
              <a:rPr lang="ru-RU" sz="2600" i="1" dirty="0"/>
              <a:t> </a:t>
            </a:r>
            <a:r>
              <a:rPr lang="ru-RU" sz="2600" i="1" dirty="0" err="1"/>
              <a:t>engines</a:t>
            </a:r>
            <a:r>
              <a:rPr lang="ru-RU" sz="2600" i="1" dirty="0"/>
              <a:t>):</a:t>
            </a:r>
            <a:endParaRPr lang="ru-RU" sz="2600" dirty="0"/>
          </a:p>
          <a:p>
            <a:pPr marL="457200" lvl="0" indent="-457200">
              <a:buFont typeface="Wingdings" pitchFamily="2" charset="2"/>
              <a:buChar char="Ø"/>
            </a:pPr>
            <a:r>
              <a:rPr lang="ru-RU" sz="2600" dirty="0"/>
              <a:t>базы данных адресов электронной почты и т.д.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Прямоугольник 4"/>
          <p:cNvSpPr>
            <a:spLocks noChangeArrowheads="1"/>
          </p:cNvSpPr>
          <p:nvPr/>
        </p:nvSpPr>
        <p:spPr bwMode="auto">
          <a:xfrm>
            <a:off x="0" y="1214422"/>
            <a:ext cx="8821644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Каталог веб-ресурсов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– постоянно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обновляемая и пополняемая система ссылок на ресурсы, распределенные по иерархической структуре категорий.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верхнем уровне каталога представлены самые общие категории (рубрики), например «наука», «бизнес», «развлечения » и т.д.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нижележащих уровнях рубрики имеют более частный характер. Например, рубрика «наука» может делиться на категории «точные науки», «естественные науки» и «гуманитарные науки», последние – на философию, социологию, психологию, педагогику и т.д.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9233" y="1643050"/>
            <a:ext cx="88847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Коллекция ссылок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представляет собой еще один способ организации информации во Всемирной паутине. Такая коллекция обычно составляется специалистом в определенной теме, постоянно обновляется и не содержит ненужной информации.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Печатный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аналог такой коллекции ссылок по использованию информационных технологий в лингвистике можно найти после библиографического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списка.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14348" y="1571612"/>
            <a:ext cx="825014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7200" algn="just"/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Поисковые машины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(или поисковые системы) – это специальные веб-страницы, позволяющие находить веб-ресурсы, текстовое содержание которых соответствует запросу пользователя.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Международном каталоге поисковых машин (www.searchenginecolossus.com) зарегистрировано свыше 2300 поисковых систем из 232 стран.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28662" y="1142984"/>
            <a:ext cx="770485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К наиболее известным </a:t>
            </a:r>
            <a:r>
              <a:rPr lang="ru-RU" sz="2600" i="1" dirty="0">
                <a:latin typeface="Times New Roman" pitchFamily="18" charset="0"/>
                <a:cs typeface="Times New Roman" pitchFamily="18" charset="0"/>
              </a:rPr>
              <a:t>поисковым машинам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относятся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457200" algn="just"/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AltaVista (www.altavista.com);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Excite (www.excite.com);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Yahoo! (www.yahoo.com);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AOL (http://search.aol.com);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MSN (http://search.msn.com);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Google (www.google.ru);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Я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ех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(www.yandex.ru);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  <a:p>
            <a:pPr lvl="0" indent="457200" algn="just">
              <a:buFont typeface="Wingdings" pitchFamily="2" charset="2"/>
              <a:buChar char="ü"/>
            </a:pP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Rambler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rambler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 indent="457200" algn="just">
              <a:buFont typeface="Wingdings" pitchFamily="2" charset="2"/>
              <a:buChar char="ü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Апорт (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aport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ru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545</TotalTime>
  <Words>1035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Тема1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озерки</dc:title>
  <dc:creator>Лопуга Василий Федорович</dc:creator>
  <cp:lastModifiedBy>HP</cp:lastModifiedBy>
  <cp:revision>61</cp:revision>
  <dcterms:created xsi:type="dcterms:W3CDTF">2005-01-30T07:37:58Z</dcterms:created>
  <dcterms:modified xsi:type="dcterms:W3CDTF">2022-09-23T09:50:17Z</dcterms:modified>
</cp:coreProperties>
</file>